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f221ae12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f221ae12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da889ef6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da889ef6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da889ef69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da889ef69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da889ef69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da889ef69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f221ae1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f221ae1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eda7b58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eda7b58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f221ae12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f221ae12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f221ae12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f221ae12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f221ae12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f221ae12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99285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Transforming Health Insurance: A Personalized Approach </a:t>
            </a:r>
            <a:endParaRPr/>
          </a:p>
        </p:txBody>
      </p:sp>
      <p:sp>
        <p:nvSpPr>
          <p:cNvPr id="135" name="Google Shape;135;p13"/>
          <p:cNvSpPr txBox="1"/>
          <p:nvPr>
            <p:ph idx="1" type="subTitle"/>
          </p:nvPr>
        </p:nvSpPr>
        <p:spPr>
          <a:xfrm>
            <a:off x="5083950" y="3475500"/>
            <a:ext cx="3470700" cy="506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58"/>
              <a:buNone/>
            </a:pPr>
            <a:r>
              <a:rPr lang="en" sz="1200"/>
              <a:t>Aashi Sethiya</a:t>
            </a:r>
            <a:endParaRPr sz="1200"/>
          </a:p>
          <a:p>
            <a:pPr indent="0" lvl="0" marL="0" rtl="0" algn="just">
              <a:lnSpc>
                <a:spcPct val="115000"/>
              </a:lnSpc>
              <a:spcBef>
                <a:spcPts val="0"/>
              </a:spcBef>
              <a:spcAft>
                <a:spcPts val="0"/>
              </a:spcAft>
              <a:buSzPts val="358"/>
              <a:buNone/>
            </a:pPr>
            <a:r>
              <a:rPr lang="en" sz="1200"/>
              <a:t>Rachel Rittmeyer</a:t>
            </a:r>
            <a:endParaRPr sz="1200"/>
          </a:p>
          <a:p>
            <a:pPr indent="0" lvl="0" marL="0" rtl="0" algn="just">
              <a:lnSpc>
                <a:spcPct val="115000"/>
              </a:lnSpc>
              <a:spcBef>
                <a:spcPts val="0"/>
              </a:spcBef>
              <a:spcAft>
                <a:spcPts val="0"/>
              </a:spcAft>
              <a:buSzPts val="358"/>
              <a:buNone/>
            </a:pPr>
            <a:r>
              <a:rPr lang="en" sz="1200"/>
              <a:t>Nydasia Gray</a:t>
            </a:r>
            <a:endParaRPr sz="1200"/>
          </a:p>
          <a:p>
            <a:pPr indent="0" lvl="0" marL="0" rtl="0" algn="just">
              <a:lnSpc>
                <a:spcPct val="115000"/>
              </a:lnSpc>
              <a:spcBef>
                <a:spcPts val="0"/>
              </a:spcBef>
              <a:spcAft>
                <a:spcPts val="0"/>
              </a:spcAft>
              <a:buSzPts val="358"/>
              <a:buNone/>
            </a:pPr>
            <a:r>
              <a:rPr lang="en" sz="1200"/>
              <a:t>Savannah Berntson</a:t>
            </a:r>
            <a:endParaRPr sz="1200"/>
          </a:p>
          <a:p>
            <a:pPr indent="0" lvl="0" marL="0" rtl="0" algn="just">
              <a:lnSpc>
                <a:spcPct val="115000"/>
              </a:lnSpc>
              <a:spcBef>
                <a:spcPts val="0"/>
              </a:spcBef>
              <a:spcAft>
                <a:spcPts val="0"/>
              </a:spcAft>
              <a:buSzPts val="358"/>
              <a:buNone/>
            </a:pPr>
            <a:r>
              <a:rPr lang="en" sz="1200"/>
              <a:t>Corey Pein</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t>View and Output: </a:t>
            </a:r>
            <a:r>
              <a:rPr lang="en"/>
              <a:t>risk_summary</a:t>
            </a:r>
            <a:endParaRPr/>
          </a:p>
        </p:txBody>
      </p:sp>
      <p:sp>
        <p:nvSpPr>
          <p:cNvPr id="212" name="Google Shape;212;p22"/>
          <p:cNvSpPr txBox="1"/>
          <p:nvPr>
            <p:ph idx="1" type="body"/>
          </p:nvPr>
        </p:nvSpPr>
        <p:spPr>
          <a:xfrm>
            <a:off x="1297500" y="3703200"/>
            <a:ext cx="7038900" cy="80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This view provides a summary of average risk scores categorized by risk level, enabling your platform to offer personalized insurance plans tailored to individual health profiles. By analyzing these averages and categorizing them into 'High Risk', 'Moderate Risk', or 'Low Risk', we can  dynamically adjust premiums and implement proactive health management strategies, aligning with the goal of improving coverage, reducing costs, and promoting well-being among policyholders.</a:t>
            </a:r>
            <a:endParaRPr sz="1200"/>
          </a:p>
        </p:txBody>
      </p:sp>
      <p:pic>
        <p:nvPicPr>
          <p:cNvPr id="213" name="Google Shape;213;p22"/>
          <p:cNvPicPr preferRelativeResize="0"/>
          <p:nvPr/>
        </p:nvPicPr>
        <p:blipFill>
          <a:blip r:embed="rId3">
            <a:alphaModFix/>
          </a:blip>
          <a:stretch>
            <a:fillRect/>
          </a:stretch>
        </p:blipFill>
        <p:spPr>
          <a:xfrm>
            <a:off x="1297500" y="1229604"/>
            <a:ext cx="7038899" cy="24385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Use Case</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1200"/>
              </a:spcAft>
              <a:buNone/>
            </a:pPr>
            <a:r>
              <a:rPr lang="en" sz="1500"/>
              <a:t>We're addressing the limitations of traditional health insurance by offering personalized plans based on individual health profiles. Using data from Fitbit devices, we tailor insurance to each person's lifestyle and health metrics. Our platform uses advanced analytics to empower users with informed decision-making and continuous monitoring. Features include risk profiling, dynamic premium calculation, and proactive health management. This approach aims to improve coverage, reduce costs, and promote well-being among policyholders.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Business Rules</a:t>
            </a:r>
            <a:endParaRPr/>
          </a:p>
        </p:txBody>
      </p:sp>
      <p:sp>
        <p:nvSpPr>
          <p:cNvPr id="147" name="Google Shape;147;p15"/>
          <p:cNvSpPr txBox="1"/>
          <p:nvPr>
            <p:ph idx="1" type="body"/>
          </p:nvPr>
        </p:nvSpPr>
        <p:spPr>
          <a:xfrm>
            <a:off x="1105000" y="1606225"/>
            <a:ext cx="3274500" cy="2911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000"/>
          </a:p>
          <a:p>
            <a:pPr indent="0" lvl="0" marL="0" rtl="0" algn="just">
              <a:lnSpc>
                <a:spcPct val="150000"/>
              </a:lnSpc>
              <a:spcBef>
                <a:spcPts val="1200"/>
              </a:spcBef>
              <a:spcAft>
                <a:spcPts val="0"/>
              </a:spcAft>
              <a:buNone/>
            </a:pPr>
            <a:r>
              <a:t/>
            </a:r>
            <a:endParaRPr sz="1000"/>
          </a:p>
          <a:p>
            <a:pPr indent="0" lvl="0" marL="0" rtl="0" algn="just">
              <a:lnSpc>
                <a:spcPct val="150000"/>
              </a:lnSpc>
              <a:spcBef>
                <a:spcPts val="1200"/>
              </a:spcBef>
              <a:spcAft>
                <a:spcPts val="0"/>
              </a:spcAft>
              <a:buNone/>
            </a:pPr>
            <a:r>
              <a:rPr lang="en" sz="1000"/>
              <a:t>Our platform relies on several key tables to store and utilize health data and user information. Understanding the relationships and business rules associated with these tables is essential for providing personalized health insurance plans.</a:t>
            </a:r>
            <a:endParaRPr sz="1000"/>
          </a:p>
          <a:p>
            <a:pPr indent="0" lvl="0" marL="0" rtl="0" algn="l">
              <a:lnSpc>
                <a:spcPct val="105000"/>
              </a:lnSpc>
              <a:spcBef>
                <a:spcPts val="1200"/>
              </a:spcBef>
              <a:spcAft>
                <a:spcPts val="1200"/>
              </a:spcAft>
              <a:buNone/>
            </a:pPr>
            <a:r>
              <a:t/>
            </a:r>
            <a:endParaRPr sz="1000"/>
          </a:p>
        </p:txBody>
      </p:sp>
      <p:sp>
        <p:nvSpPr>
          <p:cNvPr id="148" name="Google Shape;148;p15"/>
          <p:cNvSpPr txBox="1"/>
          <p:nvPr>
            <p:ph idx="1" type="body"/>
          </p:nvPr>
        </p:nvSpPr>
        <p:spPr>
          <a:xfrm>
            <a:off x="4572000" y="1307850"/>
            <a:ext cx="3764400" cy="2911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012"/>
              <a:t>sleep Table </a:t>
            </a:r>
            <a:endParaRPr b="1" sz="1012"/>
          </a:p>
          <a:p>
            <a:pPr indent="-292893" lvl="0" marL="457200" rtl="0" algn="l">
              <a:lnSpc>
                <a:spcPct val="105000"/>
              </a:lnSpc>
              <a:spcBef>
                <a:spcPts val="1000"/>
              </a:spcBef>
              <a:spcAft>
                <a:spcPts val="0"/>
              </a:spcAft>
              <a:buSzPts val="1013"/>
              <a:buChar char="●"/>
            </a:pPr>
            <a:r>
              <a:rPr lang="en" sz="1012"/>
              <a:t>Description: Contains information regarding user’s sleep and time in bed based on their activity levels.</a:t>
            </a:r>
            <a:endParaRPr sz="1012"/>
          </a:p>
          <a:p>
            <a:pPr indent="-292893" lvl="0" marL="457200" rtl="0" algn="l">
              <a:lnSpc>
                <a:spcPct val="105000"/>
              </a:lnSpc>
              <a:spcBef>
                <a:spcPts val="0"/>
              </a:spcBef>
              <a:spcAft>
                <a:spcPts val="0"/>
              </a:spcAft>
              <a:buSzPts val="1013"/>
              <a:buChar char="●"/>
            </a:pPr>
            <a:r>
              <a:rPr lang="en" sz="1012"/>
              <a:t>Relationship: One-to-one relationship with the basal_metabolic_rate_factors table through user_id as all of the user's sleep information is tracked together. </a:t>
            </a:r>
            <a:endParaRPr sz="1012"/>
          </a:p>
          <a:p>
            <a:pPr indent="0" lvl="0" marL="0" rtl="0" algn="l">
              <a:lnSpc>
                <a:spcPct val="105000"/>
              </a:lnSpc>
              <a:spcBef>
                <a:spcPts val="1200"/>
              </a:spcBef>
              <a:spcAft>
                <a:spcPts val="0"/>
              </a:spcAft>
              <a:buNone/>
            </a:pPr>
            <a:r>
              <a:rPr b="1" lang="en" sz="1012"/>
              <a:t>daily_activity Table </a:t>
            </a:r>
            <a:endParaRPr b="1" sz="1012"/>
          </a:p>
          <a:p>
            <a:pPr indent="-292893" lvl="0" marL="457200" rtl="0" algn="l">
              <a:lnSpc>
                <a:spcPct val="105000"/>
              </a:lnSpc>
              <a:spcBef>
                <a:spcPts val="1000"/>
              </a:spcBef>
              <a:spcAft>
                <a:spcPts val="0"/>
              </a:spcAft>
              <a:buSzPts val="1013"/>
              <a:buChar char="●"/>
            </a:pPr>
            <a:r>
              <a:rPr lang="en" sz="1012"/>
              <a:t>Description: Calculates total calories burned for the user’s activity levels from the day.</a:t>
            </a:r>
            <a:endParaRPr sz="1012"/>
          </a:p>
          <a:p>
            <a:pPr indent="-292893" lvl="0" marL="457200" rtl="0" algn="l">
              <a:lnSpc>
                <a:spcPct val="105000"/>
              </a:lnSpc>
              <a:spcBef>
                <a:spcPts val="0"/>
              </a:spcBef>
              <a:spcAft>
                <a:spcPts val="0"/>
              </a:spcAft>
              <a:buSzPts val="1013"/>
              <a:buChar char="●"/>
            </a:pPr>
            <a:r>
              <a:rPr lang="en" sz="1012"/>
              <a:t> Relationship: One-to-one relationship with the basal_metabolic_rate_factors table through user_id to track individual activity information per user. </a:t>
            </a:r>
            <a:endParaRPr sz="1012"/>
          </a:p>
          <a:p>
            <a:pPr indent="0" lvl="0" marL="0" rtl="0" algn="l">
              <a:lnSpc>
                <a:spcPct val="105000"/>
              </a:lnSpc>
              <a:spcBef>
                <a:spcPts val="1200"/>
              </a:spcBef>
              <a:spcAft>
                <a:spcPts val="0"/>
              </a:spcAft>
              <a:buNone/>
            </a:pPr>
            <a:r>
              <a:rPr b="1" lang="en" sz="1012"/>
              <a:t>weight_log Table </a:t>
            </a:r>
            <a:endParaRPr b="1" sz="1012"/>
          </a:p>
          <a:p>
            <a:pPr indent="-292893" lvl="0" marL="457200" rtl="0" algn="l">
              <a:lnSpc>
                <a:spcPct val="105000"/>
              </a:lnSpc>
              <a:spcBef>
                <a:spcPts val="1000"/>
              </a:spcBef>
              <a:spcAft>
                <a:spcPts val="0"/>
              </a:spcAft>
              <a:buSzPts val="1013"/>
              <a:buChar char="●"/>
            </a:pPr>
            <a:r>
              <a:rPr lang="en" sz="1012"/>
              <a:t>Description: Contains the weight and height information for each user. </a:t>
            </a:r>
            <a:endParaRPr sz="1012"/>
          </a:p>
          <a:p>
            <a:pPr indent="-292893" lvl="0" marL="457200" rtl="0" algn="l">
              <a:lnSpc>
                <a:spcPct val="105000"/>
              </a:lnSpc>
              <a:spcBef>
                <a:spcPts val="0"/>
              </a:spcBef>
              <a:spcAft>
                <a:spcPts val="0"/>
              </a:spcAft>
              <a:buSzPts val="1013"/>
              <a:buChar char="●"/>
            </a:pPr>
            <a:r>
              <a:rPr lang="en" sz="1012"/>
              <a:t>Relationship: One-to-one relationship through user_id with the basal_metabolic_rate_factors table, users can only have one weight and height per person.</a:t>
            </a:r>
            <a:endParaRPr sz="101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4572000" y="191825"/>
            <a:ext cx="3654300" cy="61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ERD and Key Entities</a:t>
            </a:r>
            <a:endParaRPr/>
          </a:p>
        </p:txBody>
      </p:sp>
      <p:sp>
        <p:nvSpPr>
          <p:cNvPr id="154" name="Google Shape;154;p16"/>
          <p:cNvSpPr txBox="1"/>
          <p:nvPr>
            <p:ph idx="1" type="body"/>
          </p:nvPr>
        </p:nvSpPr>
        <p:spPr>
          <a:xfrm>
            <a:off x="4860500" y="4114375"/>
            <a:ext cx="1833300" cy="354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solidFill>
                  <a:schemeClr val="dk1"/>
                </a:solidFill>
              </a:rPr>
              <a:t>Talk about the entities</a:t>
            </a:r>
            <a:endParaRPr i="1">
              <a:solidFill>
                <a:schemeClr val="dk1"/>
              </a:solidFill>
            </a:endParaRPr>
          </a:p>
        </p:txBody>
      </p:sp>
      <p:pic>
        <p:nvPicPr>
          <p:cNvPr id="155" name="Google Shape;155;p16"/>
          <p:cNvPicPr preferRelativeResize="0"/>
          <p:nvPr/>
        </p:nvPicPr>
        <p:blipFill rotWithShape="1">
          <a:blip r:embed="rId3">
            <a:alphaModFix/>
          </a:blip>
          <a:srcRect b="0" l="5669" r="0" t="0"/>
          <a:stretch/>
        </p:blipFill>
        <p:spPr>
          <a:xfrm>
            <a:off x="3718738" y="904450"/>
            <a:ext cx="5507925" cy="4239051"/>
          </a:xfrm>
          <a:prstGeom prst="rect">
            <a:avLst/>
          </a:prstGeom>
          <a:noFill/>
          <a:ln>
            <a:noFill/>
          </a:ln>
        </p:spPr>
      </p:pic>
      <p:pic>
        <p:nvPicPr>
          <p:cNvPr id="156" name="Google Shape;156;p16"/>
          <p:cNvPicPr preferRelativeResize="0"/>
          <p:nvPr/>
        </p:nvPicPr>
        <p:blipFill>
          <a:blip r:embed="rId4">
            <a:alphaModFix/>
          </a:blip>
          <a:stretch>
            <a:fillRect/>
          </a:stretch>
        </p:blipFill>
        <p:spPr>
          <a:xfrm>
            <a:off x="0" y="3645225"/>
            <a:ext cx="3718752" cy="1498275"/>
          </a:xfrm>
          <a:prstGeom prst="rect">
            <a:avLst/>
          </a:prstGeom>
          <a:noFill/>
          <a:ln>
            <a:noFill/>
          </a:ln>
        </p:spPr>
      </p:pic>
      <p:pic>
        <p:nvPicPr>
          <p:cNvPr id="157" name="Google Shape;157;p16"/>
          <p:cNvPicPr preferRelativeResize="0"/>
          <p:nvPr/>
        </p:nvPicPr>
        <p:blipFill>
          <a:blip r:embed="rId5">
            <a:alphaModFix/>
          </a:blip>
          <a:stretch>
            <a:fillRect/>
          </a:stretch>
        </p:blipFill>
        <p:spPr>
          <a:xfrm>
            <a:off x="0" y="191832"/>
            <a:ext cx="3718750" cy="3263942"/>
          </a:xfrm>
          <a:prstGeom prst="rect">
            <a:avLst/>
          </a:prstGeom>
          <a:noFill/>
          <a:ln>
            <a:noFill/>
          </a:ln>
        </p:spPr>
      </p:pic>
      <p:sp>
        <p:nvSpPr>
          <p:cNvPr id="158" name="Google Shape;158;p16"/>
          <p:cNvSpPr txBox="1"/>
          <p:nvPr/>
        </p:nvSpPr>
        <p:spPr>
          <a:xfrm>
            <a:off x="4421775" y="1224200"/>
            <a:ext cx="3179400" cy="14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ato"/>
                <a:ea typeface="Lato"/>
                <a:cs typeface="Lato"/>
                <a:sym typeface="Lato"/>
              </a:rPr>
              <a:t>The Basal Metabolic Factor tables holds the user_id and holds the most relationships with other tables. Risks, plans, sleep, daily_activity, weight_log, hourly_intensities, and heart_rate_log are the </a:t>
            </a:r>
            <a:r>
              <a:rPr lang="en" sz="1300">
                <a:solidFill>
                  <a:schemeClr val="dk1"/>
                </a:solidFill>
                <a:latin typeface="Lato"/>
                <a:ea typeface="Lato"/>
                <a:cs typeface="Lato"/>
                <a:sym typeface="Lato"/>
              </a:rPr>
              <a:t>entities</a:t>
            </a:r>
            <a:r>
              <a:rPr lang="en" sz="1300">
                <a:solidFill>
                  <a:schemeClr val="dk1"/>
                </a:solidFill>
                <a:latin typeface="Lato"/>
                <a:ea typeface="Lato"/>
                <a:cs typeface="Lato"/>
                <a:sym typeface="Lato"/>
              </a:rPr>
              <a:t> with the factors below as their attributes. </a:t>
            </a:r>
            <a:endParaRPr sz="13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303675" y="510650"/>
            <a:ext cx="7038900" cy="649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2150">
                <a:latin typeface="Lato"/>
                <a:ea typeface="Lato"/>
                <a:cs typeface="Lato"/>
                <a:sym typeface="Lato"/>
              </a:rPr>
              <a:t>I</a:t>
            </a:r>
            <a:r>
              <a:rPr lang="en" sz="2150">
                <a:latin typeface="Lato"/>
                <a:ea typeface="Lato"/>
                <a:cs typeface="Lato"/>
                <a:sym typeface="Lato"/>
              </a:rPr>
              <a:t>nsert Update Delete</a:t>
            </a:r>
            <a:endParaRPr sz="2150"/>
          </a:p>
        </p:txBody>
      </p:sp>
      <p:sp>
        <p:nvSpPr>
          <p:cNvPr id="164" name="Google Shape;164;p17"/>
          <p:cNvSpPr txBox="1"/>
          <p:nvPr>
            <p:ph idx="1" type="body"/>
          </p:nvPr>
        </p:nvSpPr>
        <p:spPr>
          <a:xfrm>
            <a:off x="-13750" y="3864975"/>
            <a:ext cx="4533600" cy="914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SzPts val="852"/>
              <a:buNone/>
            </a:pPr>
            <a:r>
              <a:rPr lang="en" sz="1207"/>
              <a:t>^ This procedure inserts two sets of data for the same user into the ‘BMT’ table. The first set contains basic measurements such as age, gender, weight, height and average calories; while the second set contains additional measurements and classification information.</a:t>
            </a:r>
            <a:endParaRPr sz="1207"/>
          </a:p>
        </p:txBody>
      </p:sp>
      <p:pic>
        <p:nvPicPr>
          <p:cNvPr id="165" name="Google Shape;165;p17"/>
          <p:cNvPicPr preferRelativeResize="0"/>
          <p:nvPr/>
        </p:nvPicPr>
        <p:blipFill>
          <a:blip r:embed="rId3">
            <a:alphaModFix/>
          </a:blip>
          <a:stretch>
            <a:fillRect/>
          </a:stretch>
        </p:blipFill>
        <p:spPr>
          <a:xfrm>
            <a:off x="351563" y="2571750"/>
            <a:ext cx="3802974" cy="1218900"/>
          </a:xfrm>
          <a:prstGeom prst="rect">
            <a:avLst/>
          </a:prstGeom>
          <a:noFill/>
          <a:ln>
            <a:noFill/>
          </a:ln>
        </p:spPr>
      </p:pic>
      <p:pic>
        <p:nvPicPr>
          <p:cNvPr id="166" name="Google Shape;166;p17"/>
          <p:cNvPicPr preferRelativeResize="0"/>
          <p:nvPr/>
        </p:nvPicPr>
        <p:blipFill>
          <a:blip r:embed="rId4">
            <a:alphaModFix/>
          </a:blip>
          <a:stretch>
            <a:fillRect/>
          </a:stretch>
        </p:blipFill>
        <p:spPr>
          <a:xfrm>
            <a:off x="1365601" y="1249313"/>
            <a:ext cx="3802949" cy="1066531"/>
          </a:xfrm>
          <a:prstGeom prst="rect">
            <a:avLst/>
          </a:prstGeom>
          <a:noFill/>
          <a:ln>
            <a:noFill/>
          </a:ln>
        </p:spPr>
      </p:pic>
      <p:pic>
        <p:nvPicPr>
          <p:cNvPr id="167" name="Google Shape;167;p17"/>
          <p:cNvPicPr preferRelativeResize="0"/>
          <p:nvPr/>
        </p:nvPicPr>
        <p:blipFill>
          <a:blip r:embed="rId5">
            <a:alphaModFix/>
          </a:blip>
          <a:stretch>
            <a:fillRect/>
          </a:stretch>
        </p:blipFill>
        <p:spPr>
          <a:xfrm>
            <a:off x="4862600" y="2583302"/>
            <a:ext cx="3802949" cy="1212802"/>
          </a:xfrm>
          <a:prstGeom prst="rect">
            <a:avLst/>
          </a:prstGeom>
          <a:noFill/>
          <a:ln>
            <a:noFill/>
          </a:ln>
        </p:spPr>
      </p:pic>
      <p:sp>
        <p:nvSpPr>
          <p:cNvPr id="168" name="Google Shape;168;p17"/>
          <p:cNvSpPr txBox="1"/>
          <p:nvPr>
            <p:ph idx="1" type="body"/>
          </p:nvPr>
        </p:nvSpPr>
        <p:spPr>
          <a:xfrm>
            <a:off x="5168550" y="1249325"/>
            <a:ext cx="3481200" cy="101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200"/>
              <a:t>-&gt; </a:t>
            </a:r>
            <a:r>
              <a:rPr lang="en" sz="1200"/>
              <a:t>This procedure updates the weight and average intensity recorded in the Body Measurement Table for the user with the ID 123. These updated values reflect the user’s current body measurements and activity level.</a:t>
            </a:r>
            <a:endParaRPr sz="1200"/>
          </a:p>
        </p:txBody>
      </p:sp>
      <p:sp>
        <p:nvSpPr>
          <p:cNvPr id="169" name="Google Shape;169;p17"/>
          <p:cNvSpPr txBox="1"/>
          <p:nvPr>
            <p:ph idx="1" type="body"/>
          </p:nvPr>
        </p:nvSpPr>
        <p:spPr>
          <a:xfrm>
            <a:off x="5007600" y="3864975"/>
            <a:ext cx="3803100" cy="914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sz="1200"/>
              <a:t>^ </a:t>
            </a:r>
            <a:r>
              <a:rPr lang="en" sz="1200"/>
              <a:t>This procedure deletes existing records for a specified user from the BMT table and then selects the user’s weight and </a:t>
            </a:r>
            <a:r>
              <a:rPr lang="en" sz="1200"/>
              <a:t>average</a:t>
            </a:r>
            <a:r>
              <a:rPr lang="en" sz="1200"/>
              <a:t> intensity data.</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Function: get_improvement_score</a:t>
            </a:r>
            <a:endParaRPr/>
          </a:p>
        </p:txBody>
      </p:sp>
      <p:sp>
        <p:nvSpPr>
          <p:cNvPr id="175" name="Google Shape;175;p18"/>
          <p:cNvSpPr txBox="1"/>
          <p:nvPr>
            <p:ph idx="1" type="body"/>
          </p:nvPr>
        </p:nvSpPr>
        <p:spPr>
          <a:xfrm>
            <a:off x="4242725" y="3391575"/>
            <a:ext cx="3398700" cy="102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function calculates the improvement score needed for a user’s fitness category based on their current fitness score.</a:t>
            </a:r>
            <a:endParaRPr/>
          </a:p>
        </p:txBody>
      </p:sp>
      <p:pic>
        <p:nvPicPr>
          <p:cNvPr id="176" name="Google Shape;176;p18"/>
          <p:cNvPicPr preferRelativeResize="0"/>
          <p:nvPr/>
        </p:nvPicPr>
        <p:blipFill rotWithShape="1">
          <a:blip r:embed="rId3">
            <a:alphaModFix/>
          </a:blip>
          <a:srcRect b="12993" l="14820" r="4851" t="14130"/>
          <a:stretch/>
        </p:blipFill>
        <p:spPr>
          <a:xfrm>
            <a:off x="445550" y="999600"/>
            <a:ext cx="3233175" cy="1838150"/>
          </a:xfrm>
          <a:prstGeom prst="rect">
            <a:avLst/>
          </a:prstGeom>
          <a:noFill/>
          <a:ln>
            <a:noFill/>
          </a:ln>
        </p:spPr>
      </p:pic>
      <p:pic>
        <p:nvPicPr>
          <p:cNvPr id="177" name="Google Shape;177;p18"/>
          <p:cNvPicPr preferRelativeResize="0"/>
          <p:nvPr/>
        </p:nvPicPr>
        <p:blipFill rotWithShape="1">
          <a:blip r:embed="rId4">
            <a:alphaModFix/>
          </a:blip>
          <a:srcRect b="12914" l="16703" r="2449" t="16047"/>
          <a:stretch/>
        </p:blipFill>
        <p:spPr>
          <a:xfrm>
            <a:off x="445550" y="2982812"/>
            <a:ext cx="3338275" cy="1838125"/>
          </a:xfrm>
          <a:prstGeom prst="rect">
            <a:avLst/>
          </a:prstGeom>
          <a:noFill/>
          <a:ln>
            <a:noFill/>
          </a:ln>
        </p:spPr>
      </p:pic>
      <p:pic>
        <p:nvPicPr>
          <p:cNvPr id="178" name="Google Shape;178;p18"/>
          <p:cNvPicPr preferRelativeResize="0"/>
          <p:nvPr/>
        </p:nvPicPr>
        <p:blipFill rotWithShape="1">
          <a:blip r:embed="rId5">
            <a:alphaModFix/>
          </a:blip>
          <a:srcRect b="8381" l="15643" r="1848" t="16112"/>
          <a:stretch/>
        </p:blipFill>
        <p:spPr>
          <a:xfrm>
            <a:off x="4242800" y="1307850"/>
            <a:ext cx="3398550" cy="194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Stored Procedure</a:t>
            </a:r>
            <a:endParaRPr/>
          </a:p>
        </p:txBody>
      </p:sp>
      <p:sp>
        <p:nvSpPr>
          <p:cNvPr id="184" name="Google Shape;184;p19"/>
          <p:cNvSpPr txBox="1"/>
          <p:nvPr>
            <p:ph idx="1" type="body"/>
          </p:nvPr>
        </p:nvSpPr>
        <p:spPr>
          <a:xfrm>
            <a:off x="5903350" y="1750600"/>
            <a:ext cx="3053100" cy="263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This procedure calculates the minimum, maximum and average heart rates for a specific user based on </a:t>
            </a:r>
            <a:r>
              <a:rPr lang="en"/>
              <a:t>their</a:t>
            </a:r>
            <a:r>
              <a:rPr lang="en"/>
              <a:t> user ID. It retrieves this information from the ‘heart_rate_log’ table and assigns the results to output parameters ‘min_heart_rate’, ‘max_heart_rate’ and ‘avg_heart_rate’.</a:t>
            </a:r>
            <a:endParaRPr/>
          </a:p>
        </p:txBody>
      </p:sp>
      <p:pic>
        <p:nvPicPr>
          <p:cNvPr id="185" name="Google Shape;185;p19"/>
          <p:cNvPicPr preferRelativeResize="0"/>
          <p:nvPr/>
        </p:nvPicPr>
        <p:blipFill>
          <a:blip r:embed="rId3">
            <a:alphaModFix/>
          </a:blip>
          <a:stretch>
            <a:fillRect/>
          </a:stretch>
        </p:blipFill>
        <p:spPr>
          <a:xfrm>
            <a:off x="362725" y="1750675"/>
            <a:ext cx="5227626" cy="263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View: ranked_users_by_risk_category3</a:t>
            </a:r>
            <a:endParaRPr/>
          </a:p>
        </p:txBody>
      </p:sp>
      <p:sp>
        <p:nvSpPr>
          <p:cNvPr id="191" name="Google Shape;191;p20"/>
          <p:cNvSpPr txBox="1"/>
          <p:nvPr>
            <p:ph idx="1" type="body"/>
          </p:nvPr>
        </p:nvSpPr>
        <p:spPr>
          <a:xfrm>
            <a:off x="144350" y="3865275"/>
            <a:ext cx="8728800" cy="7440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852"/>
              <a:buNone/>
            </a:pPr>
            <a:r>
              <a:rPr lang="en" sz="1307"/>
              <a:t>This directly supports our use case by categorizing users into different risk levels based on their health scores, allowing us to tailor insurance plans to each individual's specific risk profile. Additionally, ranking users within each risk category provides valuable insights into the relative risk levels among policyholders, enabling us to implement targeted interventions and adjust premiums accordingly to improve coverage, reduce costs, and promote well-being.</a:t>
            </a:r>
            <a:endParaRPr sz="1307"/>
          </a:p>
        </p:txBody>
      </p:sp>
      <p:pic>
        <p:nvPicPr>
          <p:cNvPr id="192" name="Google Shape;192;p20"/>
          <p:cNvPicPr preferRelativeResize="0"/>
          <p:nvPr/>
        </p:nvPicPr>
        <p:blipFill>
          <a:blip r:embed="rId3">
            <a:alphaModFix/>
          </a:blip>
          <a:stretch>
            <a:fillRect/>
          </a:stretch>
        </p:blipFill>
        <p:spPr>
          <a:xfrm>
            <a:off x="144338" y="1693962"/>
            <a:ext cx="4722374" cy="2046225"/>
          </a:xfrm>
          <a:prstGeom prst="rect">
            <a:avLst/>
          </a:prstGeom>
          <a:noFill/>
          <a:ln>
            <a:noFill/>
          </a:ln>
        </p:spPr>
      </p:pic>
      <p:pic>
        <p:nvPicPr>
          <p:cNvPr id="193" name="Google Shape;193;p20"/>
          <p:cNvPicPr preferRelativeResize="0"/>
          <p:nvPr/>
        </p:nvPicPr>
        <p:blipFill>
          <a:blip r:embed="rId4">
            <a:alphaModFix/>
          </a:blip>
          <a:stretch>
            <a:fillRect/>
          </a:stretch>
        </p:blipFill>
        <p:spPr>
          <a:xfrm>
            <a:off x="5070238" y="1894187"/>
            <a:ext cx="3802924" cy="1645775"/>
          </a:xfrm>
          <a:prstGeom prst="rect">
            <a:avLst/>
          </a:prstGeom>
          <a:noFill/>
          <a:ln>
            <a:noFill/>
          </a:ln>
        </p:spPr>
      </p:pic>
      <p:sp>
        <p:nvSpPr>
          <p:cNvPr id="194" name="Google Shape;194;p20"/>
          <p:cNvSpPr txBox="1"/>
          <p:nvPr>
            <p:ph idx="1" type="body"/>
          </p:nvPr>
        </p:nvSpPr>
        <p:spPr>
          <a:xfrm>
            <a:off x="2145813" y="1307850"/>
            <a:ext cx="719400" cy="386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852"/>
              <a:buNone/>
            </a:pPr>
            <a:r>
              <a:rPr lang="en" sz="1307"/>
              <a:t>Code:</a:t>
            </a:r>
            <a:endParaRPr sz="1307"/>
          </a:p>
        </p:txBody>
      </p:sp>
      <p:sp>
        <p:nvSpPr>
          <p:cNvPr id="195" name="Google Shape;195;p20"/>
          <p:cNvSpPr txBox="1"/>
          <p:nvPr>
            <p:ph idx="1" type="body"/>
          </p:nvPr>
        </p:nvSpPr>
        <p:spPr>
          <a:xfrm>
            <a:off x="6559202" y="1508075"/>
            <a:ext cx="825000" cy="386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852"/>
              <a:buNone/>
            </a:pPr>
            <a:r>
              <a:rPr lang="en" sz="1307"/>
              <a:t>Output:</a:t>
            </a:r>
            <a:endParaRPr sz="1307"/>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View: avg_scores_by_risk_category</a:t>
            </a:r>
            <a:endParaRPr/>
          </a:p>
        </p:txBody>
      </p:sp>
      <p:sp>
        <p:nvSpPr>
          <p:cNvPr id="201" name="Google Shape;201;p21"/>
          <p:cNvSpPr txBox="1"/>
          <p:nvPr>
            <p:ph idx="1" type="body"/>
          </p:nvPr>
        </p:nvSpPr>
        <p:spPr>
          <a:xfrm>
            <a:off x="108150" y="4023225"/>
            <a:ext cx="3723600" cy="7779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lang="en"/>
              <a:t>This view provides insights into the average scores for each risk category, helping to identify trends and patterns in the data.</a:t>
            </a:r>
            <a:endParaRPr/>
          </a:p>
        </p:txBody>
      </p:sp>
      <p:pic>
        <p:nvPicPr>
          <p:cNvPr id="202" name="Google Shape;202;p21"/>
          <p:cNvPicPr preferRelativeResize="0"/>
          <p:nvPr/>
        </p:nvPicPr>
        <p:blipFill>
          <a:blip r:embed="rId3">
            <a:alphaModFix/>
          </a:blip>
          <a:stretch>
            <a:fillRect/>
          </a:stretch>
        </p:blipFill>
        <p:spPr>
          <a:xfrm>
            <a:off x="108155" y="1697513"/>
            <a:ext cx="3723599" cy="2325724"/>
          </a:xfrm>
          <a:prstGeom prst="rect">
            <a:avLst/>
          </a:prstGeom>
          <a:noFill/>
          <a:ln>
            <a:noFill/>
          </a:ln>
        </p:spPr>
      </p:pic>
      <p:pic>
        <p:nvPicPr>
          <p:cNvPr id="203" name="Google Shape;203;p21"/>
          <p:cNvPicPr preferRelativeResize="0"/>
          <p:nvPr/>
        </p:nvPicPr>
        <p:blipFill>
          <a:blip r:embed="rId4">
            <a:alphaModFix/>
          </a:blip>
          <a:stretch>
            <a:fillRect/>
          </a:stretch>
        </p:blipFill>
        <p:spPr>
          <a:xfrm>
            <a:off x="3933650" y="2049463"/>
            <a:ext cx="5075650" cy="1044575"/>
          </a:xfrm>
          <a:prstGeom prst="rect">
            <a:avLst/>
          </a:prstGeom>
          <a:noFill/>
          <a:ln>
            <a:noFill/>
          </a:ln>
        </p:spPr>
      </p:pic>
      <p:sp>
        <p:nvSpPr>
          <p:cNvPr id="204" name="Google Shape;204;p21"/>
          <p:cNvSpPr txBox="1"/>
          <p:nvPr>
            <p:ph idx="1" type="body"/>
          </p:nvPr>
        </p:nvSpPr>
        <p:spPr>
          <a:xfrm>
            <a:off x="3933650" y="3094025"/>
            <a:ext cx="5075700" cy="1279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The output provides an understanding of health and factor scores across different risk categories, indicating that higher-risk cases tend to have higher average scores compared to moderate or low-risk cases.</a:t>
            </a:r>
            <a:endParaRPr/>
          </a:p>
        </p:txBody>
      </p:sp>
      <p:sp>
        <p:nvSpPr>
          <p:cNvPr id="205" name="Google Shape;205;p21"/>
          <p:cNvSpPr txBox="1"/>
          <p:nvPr>
            <p:ph idx="1" type="body"/>
          </p:nvPr>
        </p:nvSpPr>
        <p:spPr>
          <a:xfrm>
            <a:off x="1610238" y="1307850"/>
            <a:ext cx="719400" cy="386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852"/>
              <a:buNone/>
            </a:pPr>
            <a:r>
              <a:rPr lang="en" sz="1307"/>
              <a:t>Code:</a:t>
            </a:r>
            <a:endParaRPr sz="1307"/>
          </a:p>
        </p:txBody>
      </p:sp>
      <p:sp>
        <p:nvSpPr>
          <p:cNvPr id="206" name="Google Shape;206;p21"/>
          <p:cNvSpPr txBox="1"/>
          <p:nvPr>
            <p:ph idx="1" type="body"/>
          </p:nvPr>
        </p:nvSpPr>
        <p:spPr>
          <a:xfrm>
            <a:off x="6058977" y="1663375"/>
            <a:ext cx="825000" cy="386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852"/>
              <a:buNone/>
            </a:pPr>
            <a:r>
              <a:rPr lang="en" sz="1307"/>
              <a:t>Output:</a:t>
            </a:r>
            <a:endParaRPr sz="1307"/>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